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11"/>
  </p:notesMasterIdLst>
  <p:sldIdLst>
    <p:sldId id="256" r:id="rId6"/>
    <p:sldId id="268" r:id="rId7"/>
    <p:sldId id="269" r:id="rId8"/>
    <p:sldId id="270" r:id="rId9"/>
    <p:sldId id="27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6D4690-4633-4439-AC18-4AC02D6924A2}" v="5" dt="2022-06-28T10:03:51.4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9" autoAdjust="0"/>
    <p:restoredTop sz="94660"/>
  </p:normalViewPr>
  <p:slideViewPr>
    <p:cSldViewPr snapToGrid="0">
      <p:cViewPr varScale="1">
        <p:scale>
          <a:sx n="85" d="100"/>
          <a:sy n="85" d="100"/>
        </p:scale>
        <p:origin x="18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y Bignell" userId="87e2ce42-0a69-42b1-b68b-e9b6a5775475" providerId="ADAL" clId="{C46D4690-4633-4439-AC18-4AC02D6924A2}"/>
    <pc:docChg chg="custSel modSld">
      <pc:chgData name="Andy Bignell" userId="87e2ce42-0a69-42b1-b68b-e9b6a5775475" providerId="ADAL" clId="{C46D4690-4633-4439-AC18-4AC02D6924A2}" dt="2022-06-28T10:04:00.464" v="16" actId="1076"/>
      <pc:docMkLst>
        <pc:docMk/>
      </pc:docMkLst>
      <pc:sldChg chg="addSp delSp modSp mod delAnim modAnim">
        <pc:chgData name="Andy Bignell" userId="87e2ce42-0a69-42b1-b68b-e9b6a5775475" providerId="ADAL" clId="{C46D4690-4633-4439-AC18-4AC02D6924A2}" dt="2022-06-28T10:02:24.610" v="8" actId="1076"/>
        <pc:sldMkLst>
          <pc:docMk/>
          <pc:sldMk cId="56691395" sldId="268"/>
        </pc:sldMkLst>
        <pc:picChg chg="del">
          <ac:chgData name="Andy Bignell" userId="87e2ce42-0a69-42b1-b68b-e9b6a5775475" providerId="ADAL" clId="{C46D4690-4633-4439-AC18-4AC02D6924A2}" dt="2022-06-28T09:35:02.448" v="0" actId="478"/>
          <ac:picMkLst>
            <pc:docMk/>
            <pc:sldMk cId="56691395" sldId="268"/>
            <ac:picMk id="4" creationId="{54E3740A-F919-4487-B4C0-A57FF57FFF0F}"/>
          </ac:picMkLst>
        </pc:picChg>
        <pc:picChg chg="add del mod">
          <ac:chgData name="Andy Bignell" userId="87e2ce42-0a69-42b1-b68b-e9b6a5775475" providerId="ADAL" clId="{C46D4690-4633-4439-AC18-4AC02D6924A2}" dt="2022-06-28T09:56:44.615" v="6" actId="478"/>
          <ac:picMkLst>
            <pc:docMk/>
            <pc:sldMk cId="56691395" sldId="268"/>
            <ac:picMk id="4" creationId="{8A901541-91EE-E9DE-502E-FAA056BCA087}"/>
          </ac:picMkLst>
        </pc:picChg>
        <pc:picChg chg="add mod">
          <ac:chgData name="Andy Bignell" userId="87e2ce42-0a69-42b1-b68b-e9b6a5775475" providerId="ADAL" clId="{C46D4690-4633-4439-AC18-4AC02D6924A2}" dt="2022-06-28T10:02:24.610" v="8" actId="1076"/>
          <ac:picMkLst>
            <pc:docMk/>
            <pc:sldMk cId="56691395" sldId="268"/>
            <ac:picMk id="6" creationId="{508E89A2-95AD-01B6-9B2F-B69C927A69D5}"/>
          </ac:picMkLst>
        </pc:picChg>
      </pc:sldChg>
      <pc:sldChg chg="addSp delSp modSp mod delAnim modAnim">
        <pc:chgData name="Andy Bignell" userId="87e2ce42-0a69-42b1-b68b-e9b6a5775475" providerId="ADAL" clId="{C46D4690-4633-4439-AC18-4AC02D6924A2}" dt="2022-06-28T10:03:01.052" v="11" actId="1076"/>
        <pc:sldMkLst>
          <pc:docMk/>
          <pc:sldMk cId="1212300295" sldId="269"/>
        </pc:sldMkLst>
        <pc:picChg chg="del">
          <ac:chgData name="Andy Bignell" userId="87e2ce42-0a69-42b1-b68b-e9b6a5775475" providerId="ADAL" clId="{C46D4690-4633-4439-AC18-4AC02D6924A2}" dt="2022-06-28T09:35:04.540" v="1" actId="478"/>
          <ac:picMkLst>
            <pc:docMk/>
            <pc:sldMk cId="1212300295" sldId="269"/>
            <ac:picMk id="4" creationId="{44500CDF-A2F8-4E91-89CC-53442D268CA4}"/>
          </ac:picMkLst>
        </pc:picChg>
        <pc:picChg chg="add mod">
          <ac:chgData name="Andy Bignell" userId="87e2ce42-0a69-42b1-b68b-e9b6a5775475" providerId="ADAL" clId="{C46D4690-4633-4439-AC18-4AC02D6924A2}" dt="2022-06-28T10:03:01.052" v="11" actId="1076"/>
          <ac:picMkLst>
            <pc:docMk/>
            <pc:sldMk cId="1212300295" sldId="269"/>
            <ac:picMk id="4" creationId="{5799D339-DA44-97BB-7371-E8BF20885FEA}"/>
          </ac:picMkLst>
        </pc:picChg>
      </pc:sldChg>
      <pc:sldChg chg="addSp delSp modSp mod delAnim modAnim">
        <pc:chgData name="Andy Bignell" userId="87e2ce42-0a69-42b1-b68b-e9b6a5775475" providerId="ADAL" clId="{C46D4690-4633-4439-AC18-4AC02D6924A2}" dt="2022-06-28T10:03:29.594" v="13" actId="1076"/>
        <pc:sldMkLst>
          <pc:docMk/>
          <pc:sldMk cId="587788150" sldId="270"/>
        </pc:sldMkLst>
        <pc:picChg chg="add mod">
          <ac:chgData name="Andy Bignell" userId="87e2ce42-0a69-42b1-b68b-e9b6a5775475" providerId="ADAL" clId="{C46D4690-4633-4439-AC18-4AC02D6924A2}" dt="2022-06-28T10:03:29.594" v="13" actId="1076"/>
          <ac:picMkLst>
            <pc:docMk/>
            <pc:sldMk cId="587788150" sldId="270"/>
            <ac:picMk id="4" creationId="{50BF693B-6117-6D92-3B35-819F8B83DDB4}"/>
          </ac:picMkLst>
        </pc:picChg>
        <pc:picChg chg="del">
          <ac:chgData name="Andy Bignell" userId="87e2ce42-0a69-42b1-b68b-e9b6a5775475" providerId="ADAL" clId="{C46D4690-4633-4439-AC18-4AC02D6924A2}" dt="2022-06-28T09:35:06.443" v="2" actId="478"/>
          <ac:picMkLst>
            <pc:docMk/>
            <pc:sldMk cId="587788150" sldId="270"/>
            <ac:picMk id="4" creationId="{CC55500B-AD43-4BFC-87AC-8F205B0A6378}"/>
          </ac:picMkLst>
        </pc:picChg>
      </pc:sldChg>
      <pc:sldChg chg="addSp delSp modSp mod delAnim modAnim">
        <pc:chgData name="Andy Bignell" userId="87e2ce42-0a69-42b1-b68b-e9b6a5775475" providerId="ADAL" clId="{C46D4690-4633-4439-AC18-4AC02D6924A2}" dt="2022-06-28T10:04:00.464" v="16" actId="1076"/>
        <pc:sldMkLst>
          <pc:docMk/>
          <pc:sldMk cId="203757050" sldId="271"/>
        </pc:sldMkLst>
        <pc:picChg chg="add mod">
          <ac:chgData name="Andy Bignell" userId="87e2ce42-0a69-42b1-b68b-e9b6a5775475" providerId="ADAL" clId="{C46D4690-4633-4439-AC18-4AC02D6924A2}" dt="2022-06-28T10:04:00.464" v="16" actId="1076"/>
          <ac:picMkLst>
            <pc:docMk/>
            <pc:sldMk cId="203757050" sldId="271"/>
            <ac:picMk id="4" creationId="{235473BE-0554-30AD-F83B-0C84D16F54F7}"/>
          </ac:picMkLst>
        </pc:picChg>
        <pc:picChg chg="del">
          <ac:chgData name="Andy Bignell" userId="87e2ce42-0a69-42b1-b68b-e9b6a5775475" providerId="ADAL" clId="{C46D4690-4633-4439-AC18-4AC02D6924A2}" dt="2022-06-28T09:35:08.699" v="3" actId="478"/>
          <ac:picMkLst>
            <pc:docMk/>
            <pc:sldMk cId="203757050" sldId="271"/>
            <ac:picMk id="4" creationId="{69163FC9-D7A7-401B-8404-27C65F8E4494}"/>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945893-102B-48A9-9748-6426D9867680}" type="datetimeFigureOut">
              <a:rPr lang="en-GB" smtClean="0"/>
              <a:t>28/06/2022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3C4EF2-F7CB-4C59-9AA1-21A0B6DE6A8C}" type="slidenum">
              <a:rPr lang="en-GB" smtClean="0"/>
              <a:t>‹#›</a:t>
            </a:fld>
            <a:endParaRPr lang="en-GB"/>
          </a:p>
        </p:txBody>
      </p:sp>
    </p:spTree>
    <p:extLst>
      <p:ext uri="{BB962C8B-B14F-4D97-AF65-F5344CB8AC3E}">
        <p14:creationId xmlns:p14="http://schemas.microsoft.com/office/powerpoint/2010/main" val="1117689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In the infrastructure and processes that we design to address sexual harassment we must be mindful that we do not retraumatise anyone that may have experienced harassment or abuse. </a:t>
            </a:r>
          </a:p>
          <a:p>
            <a:r>
              <a:rPr lang="en-GB"/>
              <a:t>For this reason we want to share an understanding of how trauma impacts learning and why an organisation wide approach is necessary</a:t>
            </a:r>
          </a:p>
          <a:p>
            <a:r>
              <a:rPr lang="en-GB"/>
              <a:t>By doing this we seek to support all students and staff to feel safe - physically, socially, emotionally and academically</a:t>
            </a:r>
          </a:p>
          <a:p>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6ED4D6-781C-4573-BEAE-8CAEC904A10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3381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5F809-A797-4B64-8D73-96369F0D366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A055CBE-AFA7-4631-A624-63A9A63275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F459F5B-9881-4F36-B6A7-712C19862A50}"/>
              </a:ext>
            </a:extLst>
          </p:cNvPr>
          <p:cNvSpPr>
            <a:spLocks noGrp="1"/>
          </p:cNvSpPr>
          <p:nvPr>
            <p:ph type="dt" sz="half" idx="10"/>
          </p:nvPr>
        </p:nvSpPr>
        <p:spPr/>
        <p:txBody>
          <a:bodyPr/>
          <a:lstStyle/>
          <a:p>
            <a:fld id="{CFD77F6F-84C4-44AC-9E73-290C196541EE}" type="datetimeFigureOut">
              <a:rPr lang="en-GB" smtClean="0"/>
              <a:t>28/06/2022</a:t>
            </a:fld>
            <a:endParaRPr lang="en-GB"/>
          </a:p>
        </p:txBody>
      </p:sp>
      <p:sp>
        <p:nvSpPr>
          <p:cNvPr id="5" name="Footer Placeholder 4">
            <a:extLst>
              <a:ext uri="{FF2B5EF4-FFF2-40B4-BE49-F238E27FC236}">
                <a16:creationId xmlns:a16="http://schemas.microsoft.com/office/drawing/2014/main" id="{88990ADA-539B-4D2B-9BA1-D843CF5D7A8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5AB4B38-AD5D-4F5E-A392-4A553C655253}"/>
              </a:ext>
            </a:extLst>
          </p:cNvPr>
          <p:cNvSpPr>
            <a:spLocks noGrp="1"/>
          </p:cNvSpPr>
          <p:nvPr>
            <p:ph type="sldNum" sz="quarter" idx="12"/>
          </p:nvPr>
        </p:nvSpPr>
        <p:spPr/>
        <p:txBody>
          <a:bodyPr/>
          <a:lstStyle/>
          <a:p>
            <a:fld id="{5B1882D9-6580-474F-8802-5717B16D5D5A}" type="slidenum">
              <a:rPr lang="en-GB" smtClean="0"/>
              <a:t>‹#›</a:t>
            </a:fld>
            <a:endParaRPr lang="en-GB"/>
          </a:p>
        </p:txBody>
      </p:sp>
    </p:spTree>
    <p:extLst>
      <p:ext uri="{BB962C8B-B14F-4D97-AF65-F5344CB8AC3E}">
        <p14:creationId xmlns:p14="http://schemas.microsoft.com/office/powerpoint/2010/main" val="2855584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A27DC-D37C-4D56-B25E-C219DF34AAD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7686D56-9552-4E8D-8340-888D2C6F28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AB8216-398F-4A4F-96E6-B81C1106967D}"/>
              </a:ext>
            </a:extLst>
          </p:cNvPr>
          <p:cNvSpPr>
            <a:spLocks noGrp="1"/>
          </p:cNvSpPr>
          <p:nvPr>
            <p:ph type="dt" sz="half" idx="10"/>
          </p:nvPr>
        </p:nvSpPr>
        <p:spPr/>
        <p:txBody>
          <a:bodyPr/>
          <a:lstStyle/>
          <a:p>
            <a:fld id="{CFD77F6F-84C4-44AC-9E73-290C196541EE}" type="datetimeFigureOut">
              <a:rPr lang="en-GB" smtClean="0"/>
              <a:t>28/06/2022</a:t>
            </a:fld>
            <a:endParaRPr lang="en-GB"/>
          </a:p>
        </p:txBody>
      </p:sp>
      <p:sp>
        <p:nvSpPr>
          <p:cNvPr id="5" name="Footer Placeholder 4">
            <a:extLst>
              <a:ext uri="{FF2B5EF4-FFF2-40B4-BE49-F238E27FC236}">
                <a16:creationId xmlns:a16="http://schemas.microsoft.com/office/drawing/2014/main" id="{FD80BCB9-C0C2-4E9F-B456-5A2783E1A2D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F323848-8ADE-43FA-AC1C-3C8E3FDB65F6}"/>
              </a:ext>
            </a:extLst>
          </p:cNvPr>
          <p:cNvSpPr>
            <a:spLocks noGrp="1"/>
          </p:cNvSpPr>
          <p:nvPr>
            <p:ph type="sldNum" sz="quarter" idx="12"/>
          </p:nvPr>
        </p:nvSpPr>
        <p:spPr/>
        <p:txBody>
          <a:bodyPr/>
          <a:lstStyle/>
          <a:p>
            <a:fld id="{5B1882D9-6580-474F-8802-5717B16D5D5A}" type="slidenum">
              <a:rPr lang="en-GB" smtClean="0"/>
              <a:t>‹#›</a:t>
            </a:fld>
            <a:endParaRPr lang="en-GB"/>
          </a:p>
        </p:txBody>
      </p:sp>
    </p:spTree>
    <p:extLst>
      <p:ext uri="{BB962C8B-B14F-4D97-AF65-F5344CB8AC3E}">
        <p14:creationId xmlns:p14="http://schemas.microsoft.com/office/powerpoint/2010/main" val="1295676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B64B5B-DDFC-4E60-A0DF-583D2561F16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6962F9B-DEBE-42A3-B2AC-027CE5B2AB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94C4997-A71F-47EB-8561-C8DE4D491250}"/>
              </a:ext>
            </a:extLst>
          </p:cNvPr>
          <p:cNvSpPr>
            <a:spLocks noGrp="1"/>
          </p:cNvSpPr>
          <p:nvPr>
            <p:ph type="dt" sz="half" idx="10"/>
          </p:nvPr>
        </p:nvSpPr>
        <p:spPr/>
        <p:txBody>
          <a:bodyPr/>
          <a:lstStyle/>
          <a:p>
            <a:fld id="{CFD77F6F-84C4-44AC-9E73-290C196541EE}" type="datetimeFigureOut">
              <a:rPr lang="en-GB" smtClean="0"/>
              <a:t>28/06/2022</a:t>
            </a:fld>
            <a:endParaRPr lang="en-GB"/>
          </a:p>
        </p:txBody>
      </p:sp>
      <p:sp>
        <p:nvSpPr>
          <p:cNvPr id="5" name="Footer Placeholder 4">
            <a:extLst>
              <a:ext uri="{FF2B5EF4-FFF2-40B4-BE49-F238E27FC236}">
                <a16:creationId xmlns:a16="http://schemas.microsoft.com/office/drawing/2014/main" id="{E16C0266-E62E-4D9D-9CEC-A8888E0284B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BBE5283-DB01-4054-B58D-AE847F148104}"/>
              </a:ext>
            </a:extLst>
          </p:cNvPr>
          <p:cNvSpPr>
            <a:spLocks noGrp="1"/>
          </p:cNvSpPr>
          <p:nvPr>
            <p:ph type="sldNum" sz="quarter" idx="12"/>
          </p:nvPr>
        </p:nvSpPr>
        <p:spPr/>
        <p:txBody>
          <a:bodyPr/>
          <a:lstStyle/>
          <a:p>
            <a:fld id="{5B1882D9-6580-474F-8802-5717B16D5D5A}" type="slidenum">
              <a:rPr lang="en-GB" smtClean="0"/>
              <a:t>‹#›</a:t>
            </a:fld>
            <a:endParaRPr lang="en-GB"/>
          </a:p>
        </p:txBody>
      </p:sp>
    </p:spTree>
    <p:extLst>
      <p:ext uri="{BB962C8B-B14F-4D97-AF65-F5344CB8AC3E}">
        <p14:creationId xmlns:p14="http://schemas.microsoft.com/office/powerpoint/2010/main" val="36526549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78844F8D-DC5D-4671-A271-5567A4F2C7DA}" type="datetime1">
              <a:rPr lang="en-GB" smtClean="0"/>
              <a:t>28/06/2022</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4817142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EFC8A0-EDA5-4FA0-8A25-2AE1C1E40BE3}" type="datetime1">
              <a:rPr lang="en-GB" smtClean="0"/>
              <a:t>28/06/2022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6388346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EF15074-8B3E-4366-BDF7-EC2AEEF3CD1C}" type="datetime1">
              <a:rPr lang="en-GB" smtClean="0"/>
              <a:t>28/06/2022</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4190226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13EA4AD-5319-48CC-B9C8-169F8E9F7031}" type="datetime1">
              <a:rPr lang="en-GB" smtClean="0"/>
              <a:t>28/06/2022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5425586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169A65-B985-4D54-8947-5FC8DE7BA87E}" type="datetime1">
              <a:rPr lang="en-GB" smtClean="0"/>
              <a:t>28/06/2022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41098217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p>
        </p:txBody>
      </p:sp>
      <p:sp>
        <p:nvSpPr>
          <p:cNvPr id="3" name="Date Placeholder 2"/>
          <p:cNvSpPr>
            <a:spLocks noGrp="1"/>
          </p:cNvSpPr>
          <p:nvPr>
            <p:ph type="dt" sz="half" idx="10"/>
          </p:nvPr>
        </p:nvSpPr>
        <p:spPr/>
        <p:txBody>
          <a:bodyPr/>
          <a:lstStyle/>
          <a:p>
            <a:fld id="{95C99119-BECB-41E1-A164-1B38171B9F45}" type="datetime1">
              <a:rPr lang="en-GB" smtClean="0"/>
              <a:t>28/06/2022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4926081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02A381-EB0B-41E6-A719-C130C4BFABF2}" type="datetime1">
              <a:rPr lang="en-GB" smtClean="0"/>
              <a:t>28/06/2022</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6628233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310EC27-E9F1-4E44-BB3B-5CBCDFB96C52}" type="datetime1">
              <a:rPr lang="en-GB" smtClean="0"/>
              <a:t>28/06/2022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141986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A124D-D725-48AB-9B64-4C0B3046750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5D3AEF2-4F20-4DF8-A128-B7928E230EF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004B07-68DE-47FF-A734-D5863765ADB1}"/>
              </a:ext>
            </a:extLst>
          </p:cNvPr>
          <p:cNvSpPr>
            <a:spLocks noGrp="1"/>
          </p:cNvSpPr>
          <p:nvPr>
            <p:ph type="dt" sz="half" idx="10"/>
          </p:nvPr>
        </p:nvSpPr>
        <p:spPr/>
        <p:txBody>
          <a:bodyPr/>
          <a:lstStyle/>
          <a:p>
            <a:fld id="{CFD77F6F-84C4-44AC-9E73-290C196541EE}" type="datetimeFigureOut">
              <a:rPr lang="en-GB" smtClean="0"/>
              <a:t>28/06/2022</a:t>
            </a:fld>
            <a:endParaRPr lang="en-GB"/>
          </a:p>
        </p:txBody>
      </p:sp>
      <p:sp>
        <p:nvSpPr>
          <p:cNvPr id="5" name="Footer Placeholder 4">
            <a:extLst>
              <a:ext uri="{FF2B5EF4-FFF2-40B4-BE49-F238E27FC236}">
                <a16:creationId xmlns:a16="http://schemas.microsoft.com/office/drawing/2014/main" id="{FF501210-7433-4C8F-8CEA-E42DD06499E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90F0051-CC05-48E6-AA00-40FE5678FE21}"/>
              </a:ext>
            </a:extLst>
          </p:cNvPr>
          <p:cNvSpPr>
            <a:spLocks noGrp="1"/>
          </p:cNvSpPr>
          <p:nvPr>
            <p:ph type="sldNum" sz="quarter" idx="12"/>
          </p:nvPr>
        </p:nvSpPr>
        <p:spPr/>
        <p:txBody>
          <a:bodyPr/>
          <a:lstStyle/>
          <a:p>
            <a:fld id="{5B1882D9-6580-474F-8802-5717B16D5D5A}" type="slidenum">
              <a:rPr lang="en-GB" smtClean="0"/>
              <a:t>‹#›</a:t>
            </a:fld>
            <a:endParaRPr lang="en-GB"/>
          </a:p>
        </p:txBody>
      </p:sp>
    </p:spTree>
    <p:extLst>
      <p:ext uri="{BB962C8B-B14F-4D97-AF65-F5344CB8AC3E}">
        <p14:creationId xmlns:p14="http://schemas.microsoft.com/office/powerpoint/2010/main" val="19485291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F12EC2A-5CA1-4837-AE42-F7925D99E230}" type="datetime1">
              <a:rPr lang="en-GB" smtClean="0"/>
              <a:t>28/06/2022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8840108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BAA3ED-F13C-4E34-8DAB-DB6A760F160A}" type="datetime1">
              <a:rPr lang="en-GB" smtClean="0"/>
              <a:t>28/06/2022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2685543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8CF955E-4D2A-46C6-9105-313C9CF9661A}" type="datetime1">
              <a:rPr lang="en-GB" smtClean="0"/>
              <a:t>28/06/2022</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1137464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F860C440-35D1-457A-A95F-E1ED7C4BEFEA}" type="datetime1">
              <a:rPr lang="en-GB" smtClean="0"/>
              <a:t>28/06/2022</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41021314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DA368D-2CED-4852-9D20-8635C1353427}" type="datetime1">
              <a:rPr lang="en-GB" smtClean="0"/>
              <a:t>28/06/2022</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9101077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913B885-7E95-41B0-91EF-5DC562D5C030}" type="datetime1">
              <a:rPr lang="en-GB" smtClean="0"/>
              <a:t>28/06/2022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4924258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B8B8A7D-D137-4A4E-83E6-8AF1FA334F4D}" type="datetime1">
              <a:rPr lang="en-GB" smtClean="0"/>
              <a:t>28/06/2022</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3967617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10695439" y="6391838"/>
            <a:ext cx="990599" cy="304799"/>
          </a:xfrm>
        </p:spPr>
        <p:txBody>
          <a:bodyPr/>
          <a:lstStyle/>
          <a:p>
            <a:fld id="{D540DC7E-4E12-4808-88CF-C034BFB6D872}" type="datetime1">
              <a:rPr lang="en-GB" smtClean="0"/>
              <a:t>28/06/2022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5183870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10653104" y="6391838"/>
            <a:ext cx="992135" cy="304799"/>
          </a:xfrm>
        </p:spPr>
        <p:txBody>
          <a:bodyPr/>
          <a:lstStyle/>
          <a:p>
            <a:fld id="{87D2327A-0829-4FC1-ABEF-AE3F3DB9349F}" type="datetime1">
              <a:rPr lang="en-GB" smtClean="0"/>
              <a:t>28/06/2022</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4036297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3DFAD-BD43-4DFD-9CE6-4616B54322A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7BE05F8-FF8A-4EC1-BCED-EFEC41EBB3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AFEB7BF-092F-47E0-9562-299064E43A55}"/>
              </a:ext>
            </a:extLst>
          </p:cNvPr>
          <p:cNvSpPr>
            <a:spLocks noGrp="1"/>
          </p:cNvSpPr>
          <p:nvPr>
            <p:ph type="dt" sz="half" idx="10"/>
          </p:nvPr>
        </p:nvSpPr>
        <p:spPr/>
        <p:txBody>
          <a:bodyPr/>
          <a:lstStyle/>
          <a:p>
            <a:fld id="{CFD77F6F-84C4-44AC-9E73-290C196541EE}" type="datetimeFigureOut">
              <a:rPr lang="en-GB" smtClean="0"/>
              <a:t>28/06/2022</a:t>
            </a:fld>
            <a:endParaRPr lang="en-GB"/>
          </a:p>
        </p:txBody>
      </p:sp>
      <p:sp>
        <p:nvSpPr>
          <p:cNvPr id="5" name="Footer Placeholder 4">
            <a:extLst>
              <a:ext uri="{FF2B5EF4-FFF2-40B4-BE49-F238E27FC236}">
                <a16:creationId xmlns:a16="http://schemas.microsoft.com/office/drawing/2014/main" id="{50957CAF-AB0F-4CD7-9D82-4FAE5FF21A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6FD67F-A01D-4493-A458-54FC9C1FCDE1}"/>
              </a:ext>
            </a:extLst>
          </p:cNvPr>
          <p:cNvSpPr>
            <a:spLocks noGrp="1"/>
          </p:cNvSpPr>
          <p:nvPr>
            <p:ph type="sldNum" sz="quarter" idx="12"/>
          </p:nvPr>
        </p:nvSpPr>
        <p:spPr/>
        <p:txBody>
          <a:bodyPr/>
          <a:lstStyle/>
          <a:p>
            <a:fld id="{5B1882D9-6580-474F-8802-5717B16D5D5A}" type="slidenum">
              <a:rPr lang="en-GB" smtClean="0"/>
              <a:t>‹#›</a:t>
            </a:fld>
            <a:endParaRPr lang="en-GB"/>
          </a:p>
        </p:txBody>
      </p:sp>
    </p:spTree>
    <p:extLst>
      <p:ext uri="{BB962C8B-B14F-4D97-AF65-F5344CB8AC3E}">
        <p14:creationId xmlns:p14="http://schemas.microsoft.com/office/powerpoint/2010/main" val="4150031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CA89A-9D08-4D29-90E4-D54824BBF80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2DF760-B469-4243-A377-D10F019D20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9E2ADF3-96BB-49F4-A4FF-1D4A564BEB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927A18F-4442-4510-8D9D-30068006AE11}"/>
              </a:ext>
            </a:extLst>
          </p:cNvPr>
          <p:cNvSpPr>
            <a:spLocks noGrp="1"/>
          </p:cNvSpPr>
          <p:nvPr>
            <p:ph type="dt" sz="half" idx="10"/>
          </p:nvPr>
        </p:nvSpPr>
        <p:spPr/>
        <p:txBody>
          <a:bodyPr/>
          <a:lstStyle/>
          <a:p>
            <a:fld id="{CFD77F6F-84C4-44AC-9E73-290C196541EE}" type="datetimeFigureOut">
              <a:rPr lang="en-GB" smtClean="0"/>
              <a:t>28/06/2022</a:t>
            </a:fld>
            <a:endParaRPr lang="en-GB"/>
          </a:p>
        </p:txBody>
      </p:sp>
      <p:sp>
        <p:nvSpPr>
          <p:cNvPr id="6" name="Footer Placeholder 5">
            <a:extLst>
              <a:ext uri="{FF2B5EF4-FFF2-40B4-BE49-F238E27FC236}">
                <a16:creationId xmlns:a16="http://schemas.microsoft.com/office/drawing/2014/main" id="{A6DD2AEF-1263-4794-A79C-6CF54650A51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5D27069-61AE-494D-A93C-D77647698ADE}"/>
              </a:ext>
            </a:extLst>
          </p:cNvPr>
          <p:cNvSpPr>
            <a:spLocks noGrp="1"/>
          </p:cNvSpPr>
          <p:nvPr>
            <p:ph type="sldNum" sz="quarter" idx="12"/>
          </p:nvPr>
        </p:nvSpPr>
        <p:spPr/>
        <p:txBody>
          <a:bodyPr/>
          <a:lstStyle/>
          <a:p>
            <a:fld id="{5B1882D9-6580-474F-8802-5717B16D5D5A}" type="slidenum">
              <a:rPr lang="en-GB" smtClean="0"/>
              <a:t>‹#›</a:t>
            </a:fld>
            <a:endParaRPr lang="en-GB"/>
          </a:p>
        </p:txBody>
      </p:sp>
    </p:spTree>
    <p:extLst>
      <p:ext uri="{BB962C8B-B14F-4D97-AF65-F5344CB8AC3E}">
        <p14:creationId xmlns:p14="http://schemas.microsoft.com/office/powerpoint/2010/main" val="3666291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99200-AC15-49F9-8637-219B3A69236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BE32AD9-86E9-478C-BB15-8F582ECB13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1B3762-654A-428B-B4A9-C36155D22EB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B550CBF-15EF-4EAB-BDDB-15C79381A8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859D6E7-BD9F-461A-91F6-D465734011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F336EF6-A1E0-4826-BF25-A9F52143E726}"/>
              </a:ext>
            </a:extLst>
          </p:cNvPr>
          <p:cNvSpPr>
            <a:spLocks noGrp="1"/>
          </p:cNvSpPr>
          <p:nvPr>
            <p:ph type="dt" sz="half" idx="10"/>
          </p:nvPr>
        </p:nvSpPr>
        <p:spPr/>
        <p:txBody>
          <a:bodyPr/>
          <a:lstStyle/>
          <a:p>
            <a:fld id="{CFD77F6F-84C4-44AC-9E73-290C196541EE}" type="datetimeFigureOut">
              <a:rPr lang="en-GB" smtClean="0"/>
              <a:t>28/06/2022</a:t>
            </a:fld>
            <a:endParaRPr lang="en-GB"/>
          </a:p>
        </p:txBody>
      </p:sp>
      <p:sp>
        <p:nvSpPr>
          <p:cNvPr id="8" name="Footer Placeholder 7">
            <a:extLst>
              <a:ext uri="{FF2B5EF4-FFF2-40B4-BE49-F238E27FC236}">
                <a16:creationId xmlns:a16="http://schemas.microsoft.com/office/drawing/2014/main" id="{57B9B3AF-7251-41A7-8D9B-0EDFF62577D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A01E4E6-94D3-4949-8C83-412BCE5A620A}"/>
              </a:ext>
            </a:extLst>
          </p:cNvPr>
          <p:cNvSpPr>
            <a:spLocks noGrp="1"/>
          </p:cNvSpPr>
          <p:nvPr>
            <p:ph type="sldNum" sz="quarter" idx="12"/>
          </p:nvPr>
        </p:nvSpPr>
        <p:spPr/>
        <p:txBody>
          <a:bodyPr/>
          <a:lstStyle/>
          <a:p>
            <a:fld id="{5B1882D9-6580-474F-8802-5717B16D5D5A}" type="slidenum">
              <a:rPr lang="en-GB" smtClean="0"/>
              <a:t>‹#›</a:t>
            </a:fld>
            <a:endParaRPr lang="en-GB"/>
          </a:p>
        </p:txBody>
      </p:sp>
    </p:spTree>
    <p:extLst>
      <p:ext uri="{BB962C8B-B14F-4D97-AF65-F5344CB8AC3E}">
        <p14:creationId xmlns:p14="http://schemas.microsoft.com/office/powerpoint/2010/main" val="3342099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E2D76-E9D9-4E53-A54E-6718981201F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5D01518-16D0-4C9F-89F6-5E7D6E6E9B71}"/>
              </a:ext>
            </a:extLst>
          </p:cNvPr>
          <p:cNvSpPr>
            <a:spLocks noGrp="1"/>
          </p:cNvSpPr>
          <p:nvPr>
            <p:ph type="dt" sz="half" idx="10"/>
          </p:nvPr>
        </p:nvSpPr>
        <p:spPr/>
        <p:txBody>
          <a:bodyPr/>
          <a:lstStyle/>
          <a:p>
            <a:fld id="{CFD77F6F-84C4-44AC-9E73-290C196541EE}" type="datetimeFigureOut">
              <a:rPr lang="en-GB" smtClean="0"/>
              <a:t>28/06/2022</a:t>
            </a:fld>
            <a:endParaRPr lang="en-GB"/>
          </a:p>
        </p:txBody>
      </p:sp>
      <p:sp>
        <p:nvSpPr>
          <p:cNvPr id="4" name="Footer Placeholder 3">
            <a:extLst>
              <a:ext uri="{FF2B5EF4-FFF2-40B4-BE49-F238E27FC236}">
                <a16:creationId xmlns:a16="http://schemas.microsoft.com/office/drawing/2014/main" id="{FDEDB662-5E09-40C9-BA80-503D97F7D8C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99691A2-126E-4B50-A478-FC44ED298EB5}"/>
              </a:ext>
            </a:extLst>
          </p:cNvPr>
          <p:cNvSpPr>
            <a:spLocks noGrp="1"/>
          </p:cNvSpPr>
          <p:nvPr>
            <p:ph type="sldNum" sz="quarter" idx="12"/>
          </p:nvPr>
        </p:nvSpPr>
        <p:spPr/>
        <p:txBody>
          <a:bodyPr/>
          <a:lstStyle/>
          <a:p>
            <a:fld id="{5B1882D9-6580-474F-8802-5717B16D5D5A}" type="slidenum">
              <a:rPr lang="en-GB" smtClean="0"/>
              <a:t>‹#›</a:t>
            </a:fld>
            <a:endParaRPr lang="en-GB"/>
          </a:p>
        </p:txBody>
      </p:sp>
    </p:spTree>
    <p:extLst>
      <p:ext uri="{BB962C8B-B14F-4D97-AF65-F5344CB8AC3E}">
        <p14:creationId xmlns:p14="http://schemas.microsoft.com/office/powerpoint/2010/main" val="4005434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0F3F3C-C9E8-43F1-A877-5A81E87332A8}"/>
              </a:ext>
            </a:extLst>
          </p:cNvPr>
          <p:cNvSpPr>
            <a:spLocks noGrp="1"/>
          </p:cNvSpPr>
          <p:nvPr>
            <p:ph type="dt" sz="half" idx="10"/>
          </p:nvPr>
        </p:nvSpPr>
        <p:spPr/>
        <p:txBody>
          <a:bodyPr/>
          <a:lstStyle/>
          <a:p>
            <a:fld id="{CFD77F6F-84C4-44AC-9E73-290C196541EE}" type="datetimeFigureOut">
              <a:rPr lang="en-GB" smtClean="0"/>
              <a:t>28/06/2022</a:t>
            </a:fld>
            <a:endParaRPr lang="en-GB"/>
          </a:p>
        </p:txBody>
      </p:sp>
      <p:sp>
        <p:nvSpPr>
          <p:cNvPr id="3" name="Footer Placeholder 2">
            <a:extLst>
              <a:ext uri="{FF2B5EF4-FFF2-40B4-BE49-F238E27FC236}">
                <a16:creationId xmlns:a16="http://schemas.microsoft.com/office/drawing/2014/main" id="{BFFCC4D5-09C2-403A-A751-69995766175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74A52E1-85D7-4CFE-9064-1B2381B69C89}"/>
              </a:ext>
            </a:extLst>
          </p:cNvPr>
          <p:cNvSpPr>
            <a:spLocks noGrp="1"/>
          </p:cNvSpPr>
          <p:nvPr>
            <p:ph type="sldNum" sz="quarter" idx="12"/>
          </p:nvPr>
        </p:nvSpPr>
        <p:spPr/>
        <p:txBody>
          <a:bodyPr/>
          <a:lstStyle/>
          <a:p>
            <a:fld id="{5B1882D9-6580-474F-8802-5717B16D5D5A}" type="slidenum">
              <a:rPr lang="en-GB" smtClean="0"/>
              <a:t>‹#›</a:t>
            </a:fld>
            <a:endParaRPr lang="en-GB"/>
          </a:p>
        </p:txBody>
      </p:sp>
    </p:spTree>
    <p:extLst>
      <p:ext uri="{BB962C8B-B14F-4D97-AF65-F5344CB8AC3E}">
        <p14:creationId xmlns:p14="http://schemas.microsoft.com/office/powerpoint/2010/main" val="2602468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D72FE-9695-4B46-9872-3C5E113405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B6871EF-5E42-4BA0-802B-1F136D75D7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3B4C568-985A-4D52-9F92-DCA543C9CD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B3B6661-03EA-4051-98D4-FCC8EF2B81EB}"/>
              </a:ext>
            </a:extLst>
          </p:cNvPr>
          <p:cNvSpPr>
            <a:spLocks noGrp="1"/>
          </p:cNvSpPr>
          <p:nvPr>
            <p:ph type="dt" sz="half" idx="10"/>
          </p:nvPr>
        </p:nvSpPr>
        <p:spPr/>
        <p:txBody>
          <a:bodyPr/>
          <a:lstStyle/>
          <a:p>
            <a:fld id="{CFD77F6F-84C4-44AC-9E73-290C196541EE}" type="datetimeFigureOut">
              <a:rPr lang="en-GB" smtClean="0"/>
              <a:t>28/06/2022</a:t>
            </a:fld>
            <a:endParaRPr lang="en-GB"/>
          </a:p>
        </p:txBody>
      </p:sp>
      <p:sp>
        <p:nvSpPr>
          <p:cNvPr id="6" name="Footer Placeholder 5">
            <a:extLst>
              <a:ext uri="{FF2B5EF4-FFF2-40B4-BE49-F238E27FC236}">
                <a16:creationId xmlns:a16="http://schemas.microsoft.com/office/drawing/2014/main" id="{FB974F02-62AC-4739-8C8D-617CAF0FC65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BB8F2F9-DDAA-4566-8602-4D8B2E2C5659}"/>
              </a:ext>
            </a:extLst>
          </p:cNvPr>
          <p:cNvSpPr>
            <a:spLocks noGrp="1"/>
          </p:cNvSpPr>
          <p:nvPr>
            <p:ph type="sldNum" sz="quarter" idx="12"/>
          </p:nvPr>
        </p:nvSpPr>
        <p:spPr/>
        <p:txBody>
          <a:bodyPr/>
          <a:lstStyle/>
          <a:p>
            <a:fld id="{5B1882D9-6580-474F-8802-5717B16D5D5A}" type="slidenum">
              <a:rPr lang="en-GB" smtClean="0"/>
              <a:t>‹#›</a:t>
            </a:fld>
            <a:endParaRPr lang="en-GB"/>
          </a:p>
        </p:txBody>
      </p:sp>
    </p:spTree>
    <p:extLst>
      <p:ext uri="{BB962C8B-B14F-4D97-AF65-F5344CB8AC3E}">
        <p14:creationId xmlns:p14="http://schemas.microsoft.com/office/powerpoint/2010/main" val="1015030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20778-A536-47D8-8658-F4AD7DA35E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7F8C516-F96B-40DF-A83A-B8D4B7AF39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593C369-7B30-488F-95D9-AA6FA64225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BCAD68-8B90-4976-8F30-93E6C103D7BE}"/>
              </a:ext>
            </a:extLst>
          </p:cNvPr>
          <p:cNvSpPr>
            <a:spLocks noGrp="1"/>
          </p:cNvSpPr>
          <p:nvPr>
            <p:ph type="dt" sz="half" idx="10"/>
          </p:nvPr>
        </p:nvSpPr>
        <p:spPr/>
        <p:txBody>
          <a:bodyPr/>
          <a:lstStyle/>
          <a:p>
            <a:fld id="{CFD77F6F-84C4-44AC-9E73-290C196541EE}" type="datetimeFigureOut">
              <a:rPr lang="en-GB" smtClean="0"/>
              <a:t>28/06/2022</a:t>
            </a:fld>
            <a:endParaRPr lang="en-GB"/>
          </a:p>
        </p:txBody>
      </p:sp>
      <p:sp>
        <p:nvSpPr>
          <p:cNvPr id="6" name="Footer Placeholder 5">
            <a:extLst>
              <a:ext uri="{FF2B5EF4-FFF2-40B4-BE49-F238E27FC236}">
                <a16:creationId xmlns:a16="http://schemas.microsoft.com/office/drawing/2014/main" id="{D891E309-A0FC-4A31-B0B8-F278F51C75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ECE4395-1900-418C-A1C9-F69D2B9DA562}"/>
              </a:ext>
            </a:extLst>
          </p:cNvPr>
          <p:cNvSpPr>
            <a:spLocks noGrp="1"/>
          </p:cNvSpPr>
          <p:nvPr>
            <p:ph type="sldNum" sz="quarter" idx="12"/>
          </p:nvPr>
        </p:nvSpPr>
        <p:spPr/>
        <p:txBody>
          <a:bodyPr/>
          <a:lstStyle/>
          <a:p>
            <a:fld id="{5B1882D9-6580-474F-8802-5717B16D5D5A}" type="slidenum">
              <a:rPr lang="en-GB" smtClean="0"/>
              <a:t>‹#›</a:t>
            </a:fld>
            <a:endParaRPr lang="en-GB"/>
          </a:p>
        </p:txBody>
      </p:sp>
    </p:spTree>
    <p:extLst>
      <p:ext uri="{BB962C8B-B14F-4D97-AF65-F5344CB8AC3E}">
        <p14:creationId xmlns:p14="http://schemas.microsoft.com/office/powerpoint/2010/main" val="396289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1.jpe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635A748-17BB-46A5-A9A9-0264A83ABA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7BE0146-BE27-4B54-938E-A072035F56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A67BA54-A42C-46E7-956D-C53EDF8B35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D77F6F-84C4-44AC-9E73-290C196541EE}" type="datetimeFigureOut">
              <a:rPr lang="en-GB" smtClean="0"/>
              <a:t>28/06/2022</a:t>
            </a:fld>
            <a:endParaRPr lang="en-GB"/>
          </a:p>
        </p:txBody>
      </p:sp>
      <p:sp>
        <p:nvSpPr>
          <p:cNvPr id="5" name="Footer Placeholder 4">
            <a:extLst>
              <a:ext uri="{FF2B5EF4-FFF2-40B4-BE49-F238E27FC236}">
                <a16:creationId xmlns:a16="http://schemas.microsoft.com/office/drawing/2014/main" id="{23842045-B457-4583-B5FA-B630580BB5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F2851E8-4EF9-45F5-A9C9-E4C42C31A4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1882D9-6580-474F-8802-5717B16D5D5A}" type="slidenum">
              <a:rPr lang="en-GB" smtClean="0"/>
              <a:t>‹#›</a:t>
            </a:fld>
            <a:endParaRPr lang="en-GB"/>
          </a:p>
        </p:txBody>
      </p:sp>
    </p:spTree>
    <p:extLst>
      <p:ext uri="{BB962C8B-B14F-4D97-AF65-F5344CB8AC3E}">
        <p14:creationId xmlns:p14="http://schemas.microsoft.com/office/powerpoint/2010/main" val="20912752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7BAA8BE8-5966-4C33-BA61-39B9B319E48C}" type="datetime1">
              <a:rPr lang="en-GB" smtClean="0"/>
              <a:t>28/06/2022</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a:p>
        </p:txBody>
      </p:sp>
    </p:spTree>
    <p:extLst>
      <p:ext uri="{BB962C8B-B14F-4D97-AF65-F5344CB8AC3E}">
        <p14:creationId xmlns:p14="http://schemas.microsoft.com/office/powerpoint/2010/main" val="8236917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video" Target="https://www.youtube.com/embed/kY83qNoyMyU?feature=oembed" TargetMode="Externa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13.xml"/><Relationship Id="rId1" Type="http://schemas.openxmlformats.org/officeDocument/2006/relationships/video" Target="https://www.youtube.com/embed/JNN_1KS2Y0Y?feature=oembed"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13.xml"/><Relationship Id="rId1" Type="http://schemas.openxmlformats.org/officeDocument/2006/relationships/video" Target="https://www.youtube.com/embed/sV1eoL88g_s?feature=oembed"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13.xml"/><Relationship Id="rId1" Type="http://schemas.openxmlformats.org/officeDocument/2006/relationships/video" Target="https://www.youtube.com/embed/mLqk6vW08yo?feature=oemb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94E25-498E-4032-96A0-9613781CD697}"/>
              </a:ext>
            </a:extLst>
          </p:cNvPr>
          <p:cNvSpPr>
            <a:spLocks noGrp="1"/>
          </p:cNvSpPr>
          <p:nvPr>
            <p:ph type="ctrTitle"/>
          </p:nvPr>
        </p:nvSpPr>
        <p:spPr>
          <a:xfrm>
            <a:off x="890338" y="640080"/>
            <a:ext cx="3734014" cy="3566160"/>
          </a:xfrm>
        </p:spPr>
        <p:txBody>
          <a:bodyPr anchor="b">
            <a:normAutofit fontScale="90000"/>
          </a:bodyPr>
          <a:lstStyle/>
          <a:p>
            <a:pPr algn="l"/>
            <a:br>
              <a:rPr lang="en-US" sz="5400" dirty="0"/>
            </a:br>
            <a:r>
              <a:rPr lang="en-US" sz="5400" dirty="0"/>
              <a:t>Session 5: </a:t>
            </a:r>
            <a:br>
              <a:rPr lang="en-US" sz="5400" dirty="0"/>
            </a:br>
            <a:r>
              <a:rPr lang="en-US" sz="5400" dirty="0"/>
              <a:t>Trauma Informed Practice</a:t>
            </a:r>
            <a:endParaRPr lang="en-GB" sz="5400" dirty="0"/>
          </a:p>
        </p:txBody>
      </p:sp>
      <p:pic>
        <p:nvPicPr>
          <p:cNvPr id="4" name="Picture 3" descr="brown wooden cross with arrow sign">
            <a:extLst>
              <a:ext uri="{FF2B5EF4-FFF2-40B4-BE49-F238E27FC236}">
                <a16:creationId xmlns:a16="http://schemas.microsoft.com/office/drawing/2014/main" id="{DAF5435F-33F0-4959-A2A6-4AB7D65BD646}"/>
              </a:ext>
            </a:extLst>
          </p:cNvPr>
          <p:cNvPicPr>
            <a:picLocks noChangeAspect="1"/>
          </p:cNvPicPr>
          <p:nvPr/>
        </p:nvPicPr>
        <p:blipFill rotWithShape="1">
          <a:blip r:embed="rId2">
            <a:extLst>
              <a:ext uri="{28A0092B-C50C-407E-A947-70E740481C1C}">
                <a14:useLocalDpi xmlns:a14="http://schemas.microsoft.com/office/drawing/2010/main" val="0"/>
              </a:ext>
            </a:extLst>
          </a:blip>
          <a:srcRect l="4202" r="28596" b="2"/>
          <a:stretch/>
        </p:blipFill>
        <p:spPr bwMode="auto">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a:noFill/>
        </p:spPr>
      </p:pic>
    </p:spTree>
    <p:extLst>
      <p:ext uri="{BB962C8B-B14F-4D97-AF65-F5344CB8AC3E}">
        <p14:creationId xmlns:p14="http://schemas.microsoft.com/office/powerpoint/2010/main" val="3564308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3B4E5-D7BA-461E-BE68-AE0433D06FD2}"/>
              </a:ext>
            </a:extLst>
          </p:cNvPr>
          <p:cNvSpPr>
            <a:spLocks noGrp="1"/>
          </p:cNvSpPr>
          <p:nvPr>
            <p:ph type="title"/>
          </p:nvPr>
        </p:nvSpPr>
        <p:spPr>
          <a:xfrm>
            <a:off x="1154954" y="973668"/>
            <a:ext cx="8761413" cy="706964"/>
          </a:xfrm>
        </p:spPr>
        <p:txBody>
          <a:bodyPr>
            <a:normAutofit/>
          </a:bodyPr>
          <a:lstStyle/>
          <a:p>
            <a:r>
              <a:rPr lang="en-GB" dirty="0">
                <a:solidFill>
                  <a:schemeClr val="tx1"/>
                </a:solidFill>
                <a:latin typeface="Arial"/>
                <a:cs typeface="Arial"/>
              </a:rPr>
              <a:t>What is 'Trauma Informed' Practice?</a:t>
            </a:r>
          </a:p>
        </p:txBody>
      </p:sp>
      <p:sp>
        <p:nvSpPr>
          <p:cNvPr id="3" name="Content Placeholder 2">
            <a:extLst>
              <a:ext uri="{FF2B5EF4-FFF2-40B4-BE49-F238E27FC236}">
                <a16:creationId xmlns:a16="http://schemas.microsoft.com/office/drawing/2014/main" id="{2510D127-E351-4988-AAFF-0E84F96056EF}"/>
              </a:ext>
            </a:extLst>
          </p:cNvPr>
          <p:cNvSpPr>
            <a:spLocks noGrp="1"/>
          </p:cNvSpPr>
          <p:nvPr>
            <p:ph idx="1"/>
          </p:nvPr>
        </p:nvSpPr>
        <p:spPr>
          <a:xfrm>
            <a:off x="1154954" y="2603500"/>
            <a:ext cx="6397313" cy="3416300"/>
          </a:xfrm>
        </p:spPr>
        <p:txBody>
          <a:bodyPr vert="horz" lIns="91440" tIns="45720" rIns="91440" bIns="45720" rtlCol="0" anchor="ctr">
            <a:normAutofit/>
          </a:bodyPr>
          <a:lstStyle/>
          <a:p>
            <a:pPr>
              <a:buFont typeface="Arial" panose="020B0604020202020204" pitchFamily="34" charset="0"/>
              <a:buChar char="•"/>
            </a:pPr>
            <a:r>
              <a:rPr lang="en-GB" dirty="0">
                <a:latin typeface="Arial"/>
                <a:cs typeface="Arial"/>
              </a:rPr>
              <a:t>Trauma Informed Practice (TIP) is a way of working which focuses on recognising the prevalence of Adverse Childhood Experiences (ACEs) and trauma in our communities and understanding the ongoing impact that this has on people. </a:t>
            </a:r>
          </a:p>
          <a:p>
            <a:pPr>
              <a:buFont typeface="Arial" panose="020B0604020202020204" pitchFamily="34" charset="0"/>
              <a:buChar char="•"/>
            </a:pPr>
            <a:r>
              <a:rPr lang="en-GB" dirty="0">
                <a:latin typeface="Arial"/>
                <a:cs typeface="Arial"/>
              </a:rPr>
              <a:t>TIP encourages us all to be actively conscious of the fact that many behaviours and characteristics are the result of trauma and traumatic experiences.</a:t>
            </a:r>
          </a:p>
          <a:p>
            <a:pPr marL="0" indent="0">
              <a:buNone/>
            </a:pPr>
            <a:endParaRPr lang="en-GB" dirty="0"/>
          </a:p>
        </p:txBody>
      </p:sp>
      <p:sp>
        <p:nvSpPr>
          <p:cNvPr id="5" name="Slide Number Placeholder 4">
            <a:extLst>
              <a:ext uri="{FF2B5EF4-FFF2-40B4-BE49-F238E27FC236}">
                <a16:creationId xmlns:a16="http://schemas.microsoft.com/office/drawing/2014/main" id="{23393037-6158-442B-9329-260E41E85DE7}"/>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800" b="0" i="0" u="none" strike="noStrike" kern="1200" cap="none" spc="0" normalizeH="0" baseline="0" noProof="0" smtClean="0">
                <a:ln>
                  <a:noFill/>
                </a:ln>
                <a:solidFill>
                  <a:prstClr val="white"/>
                </a:solidFill>
                <a:effectLst/>
                <a:uLnTx/>
                <a:uFillTx/>
                <a:latin typeface="Century Gothic" panose="020B0502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2</a:t>
            </a:fld>
            <a:endParaRPr kumimoji="0" lang="en-US" sz="2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pic>
        <p:nvPicPr>
          <p:cNvPr id="6" name="Online Media 5" title="What is Trauma Informed practice">
            <a:hlinkClick r:id="" action="ppaction://media"/>
            <a:extLst>
              <a:ext uri="{FF2B5EF4-FFF2-40B4-BE49-F238E27FC236}">
                <a16:creationId xmlns:a16="http://schemas.microsoft.com/office/drawing/2014/main" id="{508E89A2-95AD-01B6-9B2F-B69C927A69D5}"/>
              </a:ext>
            </a:extLst>
          </p:cNvPr>
          <p:cNvPicPr>
            <a:picLocks noRot="1" noChangeAspect="1"/>
          </p:cNvPicPr>
          <p:nvPr>
            <a:videoFile r:link="rId1"/>
          </p:nvPr>
        </p:nvPicPr>
        <p:blipFill>
          <a:blip r:embed="rId4"/>
          <a:stretch>
            <a:fillRect/>
          </a:stretch>
        </p:blipFill>
        <p:spPr>
          <a:xfrm>
            <a:off x="8650739" y="3142544"/>
            <a:ext cx="2540000" cy="1905000"/>
          </a:xfrm>
          <a:prstGeom prst="rect">
            <a:avLst/>
          </a:prstGeom>
        </p:spPr>
      </p:pic>
    </p:spTree>
    <p:extLst>
      <p:ext uri="{BB962C8B-B14F-4D97-AF65-F5344CB8AC3E}">
        <p14:creationId xmlns:p14="http://schemas.microsoft.com/office/powerpoint/2010/main" val="56691395"/>
      </p:ext>
    </p:extLst>
  </p:cSld>
  <p:clrMapOvr>
    <a:masterClrMapping/>
  </p:clrMapOvr>
  <mc:AlternateContent xmlns:mc="http://schemas.openxmlformats.org/markup-compatibility/2006" xmlns:p14="http://schemas.microsoft.com/office/powerpoint/2010/main">
    <mc:Choice Requires="p14">
      <p:transition spd="slow" p14:dur="2000" advTm="38392"/>
    </mc:Choice>
    <mc:Fallback xmlns="">
      <p:transition spd="slow" advTm="3839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024A0-A517-40C5-8D02-F3797E26970C}"/>
              </a:ext>
            </a:extLst>
          </p:cNvPr>
          <p:cNvSpPr>
            <a:spLocks noGrp="1"/>
          </p:cNvSpPr>
          <p:nvPr>
            <p:ph type="title"/>
          </p:nvPr>
        </p:nvSpPr>
        <p:spPr>
          <a:xfrm>
            <a:off x="1154954" y="973668"/>
            <a:ext cx="8761413" cy="706964"/>
          </a:xfrm>
        </p:spPr>
        <p:txBody>
          <a:bodyPr>
            <a:normAutofit/>
          </a:bodyPr>
          <a:lstStyle/>
          <a:p>
            <a:r>
              <a:rPr lang="en-GB" dirty="0">
                <a:solidFill>
                  <a:schemeClr val="tx1"/>
                </a:solidFill>
                <a:latin typeface="Arial"/>
                <a:cs typeface="Arial"/>
              </a:rPr>
              <a:t>What are ACEs?</a:t>
            </a:r>
          </a:p>
        </p:txBody>
      </p:sp>
      <p:sp>
        <p:nvSpPr>
          <p:cNvPr id="3" name="Content Placeholder 2">
            <a:extLst>
              <a:ext uri="{FF2B5EF4-FFF2-40B4-BE49-F238E27FC236}">
                <a16:creationId xmlns:a16="http://schemas.microsoft.com/office/drawing/2014/main" id="{184202E0-D952-476A-9C6D-EB117570C029}"/>
              </a:ext>
            </a:extLst>
          </p:cNvPr>
          <p:cNvSpPr>
            <a:spLocks noGrp="1"/>
          </p:cNvSpPr>
          <p:nvPr>
            <p:ph idx="1"/>
          </p:nvPr>
        </p:nvSpPr>
        <p:spPr>
          <a:xfrm>
            <a:off x="1154954" y="2603500"/>
            <a:ext cx="6397313" cy="3416300"/>
          </a:xfrm>
        </p:spPr>
        <p:txBody>
          <a:bodyPr vert="horz" lIns="91440" tIns="45720" rIns="91440" bIns="45720" rtlCol="0" anchor="ctr">
            <a:normAutofit/>
          </a:bodyPr>
          <a:lstStyle/>
          <a:p>
            <a:pPr>
              <a:lnSpc>
                <a:spcPct val="90000"/>
              </a:lnSpc>
              <a:buFont typeface="Arial" panose="020B0604020202020204" pitchFamily="34" charset="0"/>
              <a:buChar char="•"/>
            </a:pPr>
            <a:r>
              <a:rPr lang="en-GB" sz="1400" dirty="0">
                <a:latin typeface="Arial"/>
                <a:cs typeface="Arial"/>
              </a:rPr>
              <a:t>Adverse Childhood Experiences (ACEs) are stressful and/or traumatic events that occur in childhood. They may have a formative impact on someone's life and often their responses to situations, often continuing to impact them in adulthood. </a:t>
            </a:r>
          </a:p>
          <a:p>
            <a:pPr>
              <a:lnSpc>
                <a:spcPct val="90000"/>
              </a:lnSpc>
              <a:buFont typeface="Arial" panose="020B0604020202020204" pitchFamily="34" charset="0"/>
              <a:buChar char="•"/>
            </a:pPr>
            <a:r>
              <a:rPr lang="en-GB" sz="1400" dirty="0">
                <a:latin typeface="Arial"/>
                <a:cs typeface="Arial"/>
              </a:rPr>
              <a:t>These may include:</a:t>
            </a:r>
          </a:p>
          <a:p>
            <a:pPr lvl="1">
              <a:lnSpc>
                <a:spcPct val="90000"/>
              </a:lnSpc>
              <a:buFont typeface="Arial" panose="020B0604020202020204" pitchFamily="34" charset="0"/>
              <a:buChar char="•"/>
            </a:pPr>
            <a:r>
              <a:rPr lang="en-GB" sz="1400" dirty="0">
                <a:latin typeface="Arial"/>
                <a:cs typeface="Arial"/>
              </a:rPr>
              <a:t>Domestic violence</a:t>
            </a:r>
          </a:p>
          <a:p>
            <a:pPr lvl="1">
              <a:lnSpc>
                <a:spcPct val="90000"/>
              </a:lnSpc>
              <a:buFont typeface="Arial" panose="020B0604020202020204" pitchFamily="34" charset="0"/>
              <a:buChar char="•"/>
            </a:pPr>
            <a:r>
              <a:rPr lang="en-GB" sz="1400" dirty="0">
                <a:latin typeface="Arial"/>
                <a:cs typeface="Arial"/>
              </a:rPr>
              <a:t>Parental abandonment – including separation or divorce</a:t>
            </a:r>
          </a:p>
          <a:p>
            <a:pPr lvl="1">
              <a:lnSpc>
                <a:spcPct val="90000"/>
              </a:lnSpc>
              <a:buFont typeface="Arial" panose="020B0604020202020204" pitchFamily="34" charset="0"/>
              <a:buChar char="•"/>
            </a:pPr>
            <a:r>
              <a:rPr lang="en-GB" sz="1400" dirty="0">
                <a:latin typeface="Arial"/>
                <a:cs typeface="Arial"/>
              </a:rPr>
              <a:t>A parent with a mental health condition</a:t>
            </a:r>
          </a:p>
          <a:p>
            <a:pPr lvl="1">
              <a:lnSpc>
                <a:spcPct val="90000"/>
              </a:lnSpc>
              <a:buFont typeface="Arial" panose="020B0604020202020204" pitchFamily="34" charset="0"/>
              <a:buChar char="•"/>
            </a:pPr>
            <a:r>
              <a:rPr lang="en-GB" sz="1400" dirty="0">
                <a:latin typeface="Arial"/>
                <a:cs typeface="Arial"/>
              </a:rPr>
              <a:t>Being the victim of abuse or neglect (physical, sexual, or emotional)</a:t>
            </a:r>
          </a:p>
          <a:p>
            <a:pPr lvl="1">
              <a:lnSpc>
                <a:spcPct val="90000"/>
              </a:lnSpc>
              <a:buFont typeface="Arial" panose="020B0604020202020204" pitchFamily="34" charset="0"/>
              <a:buChar char="•"/>
            </a:pPr>
            <a:r>
              <a:rPr lang="en-GB" sz="1400" dirty="0">
                <a:latin typeface="Arial"/>
                <a:cs typeface="Arial"/>
              </a:rPr>
              <a:t>A member of the household being in prison</a:t>
            </a:r>
          </a:p>
          <a:p>
            <a:pPr lvl="1">
              <a:lnSpc>
                <a:spcPct val="90000"/>
              </a:lnSpc>
              <a:buFont typeface="Arial" panose="020B0604020202020204" pitchFamily="34" charset="0"/>
              <a:buChar char="•"/>
            </a:pPr>
            <a:r>
              <a:rPr lang="en-GB" sz="1400" dirty="0">
                <a:latin typeface="Arial"/>
                <a:cs typeface="Arial"/>
              </a:rPr>
              <a:t>A parent or household member experiencing drug or alcohol use problems</a:t>
            </a:r>
          </a:p>
        </p:txBody>
      </p:sp>
      <p:sp>
        <p:nvSpPr>
          <p:cNvPr id="5" name="Slide Number Placeholder 4">
            <a:extLst>
              <a:ext uri="{FF2B5EF4-FFF2-40B4-BE49-F238E27FC236}">
                <a16:creationId xmlns:a16="http://schemas.microsoft.com/office/drawing/2014/main" id="{1A3814E0-DEB2-43CA-B789-385D3B2295BB}"/>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800" b="0" i="0" u="none" strike="noStrike" kern="1200" cap="none" spc="0" normalizeH="0" baseline="0" noProof="0" smtClean="0">
                <a:ln>
                  <a:noFill/>
                </a:ln>
                <a:solidFill>
                  <a:prstClr val="white"/>
                </a:solidFill>
                <a:effectLst/>
                <a:uLnTx/>
                <a:uFillTx/>
                <a:latin typeface="Century Gothic" panose="020B0502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3</a:t>
            </a:fld>
            <a:endParaRPr kumimoji="0" lang="en-US" sz="2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pic>
        <p:nvPicPr>
          <p:cNvPr id="4" name="Online Media 3" title="what are ACEs">
            <a:hlinkClick r:id="" action="ppaction://media"/>
            <a:extLst>
              <a:ext uri="{FF2B5EF4-FFF2-40B4-BE49-F238E27FC236}">
                <a16:creationId xmlns:a16="http://schemas.microsoft.com/office/drawing/2014/main" id="{5799D339-DA44-97BB-7371-E8BF20885FEA}"/>
              </a:ext>
            </a:extLst>
          </p:cNvPr>
          <p:cNvPicPr>
            <a:picLocks noRot="1" noChangeAspect="1"/>
          </p:cNvPicPr>
          <p:nvPr>
            <a:videoFile r:link="rId1"/>
          </p:nvPr>
        </p:nvPicPr>
        <p:blipFill>
          <a:blip r:embed="rId3"/>
          <a:stretch>
            <a:fillRect/>
          </a:stretch>
        </p:blipFill>
        <p:spPr>
          <a:xfrm>
            <a:off x="8497046" y="3074811"/>
            <a:ext cx="2540000" cy="1905000"/>
          </a:xfrm>
          <a:prstGeom prst="rect">
            <a:avLst/>
          </a:prstGeom>
        </p:spPr>
      </p:pic>
    </p:spTree>
    <p:extLst>
      <p:ext uri="{BB962C8B-B14F-4D97-AF65-F5344CB8AC3E}">
        <p14:creationId xmlns:p14="http://schemas.microsoft.com/office/powerpoint/2010/main" val="1212300295"/>
      </p:ext>
    </p:extLst>
  </p:cSld>
  <p:clrMapOvr>
    <a:masterClrMapping/>
  </p:clrMapOvr>
  <mc:AlternateContent xmlns:mc="http://schemas.openxmlformats.org/markup-compatibility/2006" xmlns:p14="http://schemas.microsoft.com/office/powerpoint/2010/main">
    <mc:Choice Requires="p14">
      <p:transition spd="slow" p14:dur="2000" advTm="46426"/>
    </mc:Choice>
    <mc:Fallback xmlns="">
      <p:transition spd="slow" advTm="4642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30135-1136-4078-A10B-3A2EB6FE5615}"/>
              </a:ext>
            </a:extLst>
          </p:cNvPr>
          <p:cNvSpPr>
            <a:spLocks noGrp="1"/>
          </p:cNvSpPr>
          <p:nvPr>
            <p:ph type="title"/>
          </p:nvPr>
        </p:nvSpPr>
        <p:spPr>
          <a:xfrm>
            <a:off x="1154954" y="973668"/>
            <a:ext cx="8761413" cy="706964"/>
          </a:xfrm>
        </p:spPr>
        <p:txBody>
          <a:bodyPr>
            <a:normAutofit/>
          </a:bodyPr>
          <a:lstStyle/>
          <a:p>
            <a:pPr>
              <a:lnSpc>
                <a:spcPct val="90000"/>
              </a:lnSpc>
            </a:pPr>
            <a:r>
              <a:rPr lang="en-GB" sz="2800" dirty="0">
                <a:solidFill>
                  <a:schemeClr val="tx1"/>
                </a:solidFill>
                <a:latin typeface="Arial"/>
                <a:cs typeface="Arial"/>
              </a:rPr>
              <a:t>Trauma, Sexual Harassment, and Sexual Violence</a:t>
            </a:r>
            <a:r>
              <a:rPr lang="en-GB" sz="2800" dirty="0">
                <a:solidFill>
                  <a:schemeClr val="tx1"/>
                </a:solidFill>
              </a:rPr>
              <a:t> </a:t>
            </a:r>
          </a:p>
        </p:txBody>
      </p:sp>
      <p:sp>
        <p:nvSpPr>
          <p:cNvPr id="3" name="Content Placeholder 2">
            <a:extLst>
              <a:ext uri="{FF2B5EF4-FFF2-40B4-BE49-F238E27FC236}">
                <a16:creationId xmlns:a16="http://schemas.microsoft.com/office/drawing/2014/main" id="{6ABDAA0E-95A0-4D27-9401-1713FFF3755E}"/>
              </a:ext>
            </a:extLst>
          </p:cNvPr>
          <p:cNvSpPr>
            <a:spLocks noGrp="1"/>
          </p:cNvSpPr>
          <p:nvPr>
            <p:ph idx="1"/>
          </p:nvPr>
        </p:nvSpPr>
        <p:spPr>
          <a:xfrm>
            <a:off x="628629" y="2523600"/>
            <a:ext cx="6551597" cy="3416300"/>
          </a:xfrm>
        </p:spPr>
        <p:txBody>
          <a:bodyPr vert="horz" lIns="91440" tIns="45720" rIns="91440" bIns="45720" rtlCol="0" anchor="ctr">
            <a:normAutofit/>
          </a:bodyPr>
          <a:lstStyle/>
          <a:p>
            <a:pPr marL="0" indent="0">
              <a:lnSpc>
                <a:spcPct val="90000"/>
              </a:lnSpc>
              <a:buNone/>
            </a:pPr>
            <a:r>
              <a:rPr lang="en-GB" sz="1500" b="1" dirty="0">
                <a:latin typeface="Arial"/>
                <a:cs typeface="Arial"/>
              </a:rPr>
              <a:t>Sexual Harassment and Sexual Violence as traumatic experiences</a:t>
            </a:r>
            <a:endParaRPr lang="en-US" sz="1500" b="1" dirty="0">
              <a:latin typeface="Arial"/>
              <a:cs typeface="Arial"/>
            </a:endParaRPr>
          </a:p>
          <a:p>
            <a:pPr>
              <a:lnSpc>
                <a:spcPct val="90000"/>
              </a:lnSpc>
              <a:buFont typeface="Arial" panose="020B0604020202020204" pitchFamily="34" charset="0"/>
              <a:buChar char="•"/>
            </a:pPr>
            <a:r>
              <a:rPr lang="en-GB" sz="1500" dirty="0">
                <a:latin typeface="Arial"/>
                <a:cs typeface="Arial"/>
              </a:rPr>
              <a:t>Sexual Violence and Sexual Harassment are commonly considered traumatic experiences for victims, and for the perpetrators. </a:t>
            </a:r>
          </a:p>
          <a:p>
            <a:pPr>
              <a:lnSpc>
                <a:spcPct val="90000"/>
              </a:lnSpc>
              <a:buFont typeface="Arial" panose="020B0604020202020204" pitchFamily="34" charset="0"/>
              <a:buChar char="•"/>
            </a:pPr>
            <a:r>
              <a:rPr lang="en-GB" sz="1500" dirty="0">
                <a:latin typeface="Arial"/>
                <a:cs typeface="Arial"/>
              </a:rPr>
              <a:t>If sexual violence occurs between two young people under 18, they must both be referred to Children’s social care.</a:t>
            </a:r>
          </a:p>
          <a:p>
            <a:pPr>
              <a:lnSpc>
                <a:spcPct val="90000"/>
              </a:lnSpc>
              <a:buFont typeface="Arial" panose="020B0604020202020204" pitchFamily="34" charset="0"/>
              <a:buChar char="•"/>
            </a:pPr>
            <a:r>
              <a:rPr lang="en-GB" sz="1500" dirty="0">
                <a:latin typeface="Arial"/>
                <a:cs typeface="Arial"/>
              </a:rPr>
              <a:t>Experiencing violence or harassment at any stage in life can cause trauma. This may be in childhood, adolescence, or as an adult. This can impact future relationships (platonic or romantic), trust and ability to work with others, as well as self-esteem and mental health.</a:t>
            </a:r>
          </a:p>
        </p:txBody>
      </p:sp>
      <p:sp>
        <p:nvSpPr>
          <p:cNvPr id="5" name="Slide Number Placeholder 4">
            <a:extLst>
              <a:ext uri="{FF2B5EF4-FFF2-40B4-BE49-F238E27FC236}">
                <a16:creationId xmlns:a16="http://schemas.microsoft.com/office/drawing/2014/main" id="{22F494B8-3D39-4277-AABE-C1F9AF30021F}"/>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800" b="0" i="0" u="none" strike="noStrike" kern="1200" cap="none" spc="0" normalizeH="0" baseline="0" noProof="0" smtClean="0">
                <a:ln>
                  <a:noFill/>
                </a:ln>
                <a:solidFill>
                  <a:prstClr val="white"/>
                </a:solidFill>
                <a:effectLst/>
                <a:uLnTx/>
                <a:uFillTx/>
                <a:latin typeface="Century Gothic" panose="020B0502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0" lang="en-US" sz="2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pic>
        <p:nvPicPr>
          <p:cNvPr id="4" name="Online Media 3" title="trauma sexual harassment and sexual violence">
            <a:hlinkClick r:id="" action="ppaction://media"/>
            <a:extLst>
              <a:ext uri="{FF2B5EF4-FFF2-40B4-BE49-F238E27FC236}">
                <a16:creationId xmlns:a16="http://schemas.microsoft.com/office/drawing/2014/main" id="{50BF693B-6117-6D92-3B35-819F8B83DDB4}"/>
              </a:ext>
            </a:extLst>
          </p:cNvPr>
          <p:cNvPicPr>
            <a:picLocks noRot="1" noChangeAspect="1"/>
          </p:cNvPicPr>
          <p:nvPr>
            <a:videoFile r:link="rId1"/>
          </p:nvPr>
        </p:nvPicPr>
        <p:blipFill>
          <a:blip r:embed="rId3"/>
          <a:stretch>
            <a:fillRect/>
          </a:stretch>
        </p:blipFill>
        <p:spPr>
          <a:xfrm>
            <a:off x="8646367" y="3279250"/>
            <a:ext cx="2540000" cy="1905000"/>
          </a:xfrm>
          <a:prstGeom prst="rect">
            <a:avLst/>
          </a:prstGeom>
        </p:spPr>
      </p:pic>
    </p:spTree>
    <p:extLst>
      <p:ext uri="{BB962C8B-B14F-4D97-AF65-F5344CB8AC3E}">
        <p14:creationId xmlns:p14="http://schemas.microsoft.com/office/powerpoint/2010/main" val="587788150"/>
      </p:ext>
    </p:extLst>
  </p:cSld>
  <p:clrMapOvr>
    <a:masterClrMapping/>
  </p:clrMapOvr>
  <mc:AlternateContent xmlns:mc="http://schemas.openxmlformats.org/markup-compatibility/2006" xmlns:p14="http://schemas.microsoft.com/office/powerpoint/2010/main">
    <mc:Choice Requires="p14">
      <p:transition spd="slow" p14:dur="2000" advTm="80399"/>
    </mc:Choice>
    <mc:Fallback xmlns="">
      <p:transition spd="slow" advTm="8039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30135-1136-4078-A10B-3A2EB6FE5615}"/>
              </a:ext>
            </a:extLst>
          </p:cNvPr>
          <p:cNvSpPr>
            <a:spLocks noGrp="1"/>
          </p:cNvSpPr>
          <p:nvPr>
            <p:ph type="title"/>
          </p:nvPr>
        </p:nvSpPr>
        <p:spPr>
          <a:xfrm>
            <a:off x="1154954" y="973668"/>
            <a:ext cx="8761413" cy="706964"/>
          </a:xfrm>
        </p:spPr>
        <p:txBody>
          <a:bodyPr>
            <a:normAutofit/>
          </a:bodyPr>
          <a:lstStyle/>
          <a:p>
            <a:pPr>
              <a:lnSpc>
                <a:spcPct val="90000"/>
              </a:lnSpc>
            </a:pPr>
            <a:r>
              <a:rPr lang="en-GB" sz="2800" dirty="0">
                <a:solidFill>
                  <a:schemeClr val="tx1"/>
                </a:solidFill>
                <a:latin typeface="Arial"/>
                <a:cs typeface="Arial"/>
              </a:rPr>
              <a:t>Trauma, Sexual Harassment, and Sexual Violence </a:t>
            </a:r>
          </a:p>
        </p:txBody>
      </p:sp>
      <p:sp>
        <p:nvSpPr>
          <p:cNvPr id="3" name="Content Placeholder 2">
            <a:extLst>
              <a:ext uri="{FF2B5EF4-FFF2-40B4-BE49-F238E27FC236}">
                <a16:creationId xmlns:a16="http://schemas.microsoft.com/office/drawing/2014/main" id="{6ABDAA0E-95A0-4D27-9401-1713FFF3755E}"/>
              </a:ext>
            </a:extLst>
          </p:cNvPr>
          <p:cNvSpPr>
            <a:spLocks noGrp="1"/>
          </p:cNvSpPr>
          <p:nvPr>
            <p:ph idx="1"/>
          </p:nvPr>
        </p:nvSpPr>
        <p:spPr>
          <a:xfrm>
            <a:off x="1154954" y="2603500"/>
            <a:ext cx="6397313" cy="3416300"/>
          </a:xfrm>
        </p:spPr>
        <p:txBody>
          <a:bodyPr vert="horz" lIns="91440" tIns="45720" rIns="91440" bIns="45720" rtlCol="0" anchor="ctr">
            <a:normAutofit/>
          </a:bodyPr>
          <a:lstStyle/>
          <a:p>
            <a:pPr marL="0" indent="0">
              <a:lnSpc>
                <a:spcPct val="90000"/>
              </a:lnSpc>
              <a:buNone/>
            </a:pPr>
            <a:r>
              <a:rPr lang="en-GB" sz="1500" b="1" dirty="0">
                <a:latin typeface="Arial"/>
                <a:cs typeface="Arial"/>
              </a:rPr>
              <a:t>ACEs leading to sexually harassing or sexually violent behaviour</a:t>
            </a:r>
          </a:p>
          <a:p>
            <a:pPr>
              <a:lnSpc>
                <a:spcPct val="90000"/>
              </a:lnSpc>
              <a:buFont typeface="Arial" panose="020B0604020202020204" pitchFamily="34" charset="0"/>
              <a:buChar char="•"/>
            </a:pPr>
            <a:r>
              <a:rPr lang="en-GB" sz="1500" dirty="0">
                <a:latin typeface="Arial"/>
                <a:cs typeface="Arial"/>
              </a:rPr>
              <a:t>Experiencing sexual harassment or sexual violence can lead to a victim becoming a perpetrator. This is often the case if someone has experienced harassment or sexual violence at a young age.</a:t>
            </a:r>
            <a:endParaRPr lang="en-GB" sz="1500" b="1" dirty="0">
              <a:latin typeface="Arial"/>
              <a:cs typeface="Arial"/>
            </a:endParaRPr>
          </a:p>
          <a:p>
            <a:pPr>
              <a:lnSpc>
                <a:spcPct val="90000"/>
              </a:lnSpc>
              <a:buFont typeface="Arial" panose="020B0604020202020204" pitchFamily="34" charset="0"/>
              <a:buChar char="•"/>
            </a:pPr>
            <a:r>
              <a:rPr lang="en-GB" sz="1500" b="1" dirty="0">
                <a:latin typeface="Arial"/>
                <a:cs typeface="Arial"/>
              </a:rPr>
              <a:t>Learned behaviours, role modelling, and attachment issues: </a:t>
            </a:r>
            <a:r>
              <a:rPr lang="en-GB" sz="1500" dirty="0">
                <a:latin typeface="Arial"/>
                <a:cs typeface="Arial"/>
              </a:rPr>
              <a:t>If a young person has never had healthy romantic and/or sexual relationships role modelled to them they may demonstrate this in their relationships and behaviours.</a:t>
            </a:r>
          </a:p>
          <a:p>
            <a:pPr>
              <a:lnSpc>
                <a:spcPct val="90000"/>
              </a:lnSpc>
              <a:buFont typeface="Arial" panose="020B0604020202020204" pitchFamily="34" charset="0"/>
              <a:buChar char="•"/>
            </a:pPr>
            <a:r>
              <a:rPr lang="en-GB" sz="1500" b="1" dirty="0">
                <a:latin typeface="Arial"/>
                <a:cs typeface="Arial"/>
              </a:rPr>
              <a:t>Cycle of abuse: </a:t>
            </a:r>
            <a:r>
              <a:rPr lang="en-GB" sz="1500" dirty="0">
                <a:latin typeface="Arial"/>
                <a:cs typeface="Arial"/>
              </a:rPr>
              <a:t>Victims can become perpetrators, who then become victims, onwards...</a:t>
            </a:r>
          </a:p>
        </p:txBody>
      </p:sp>
      <p:sp>
        <p:nvSpPr>
          <p:cNvPr id="5" name="Slide Number Placeholder 4">
            <a:extLst>
              <a:ext uri="{FF2B5EF4-FFF2-40B4-BE49-F238E27FC236}">
                <a16:creationId xmlns:a16="http://schemas.microsoft.com/office/drawing/2014/main" id="{9F1019C6-95CC-4AFF-B6C3-793F39EDDE65}"/>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2800" b="0" i="0" u="none" strike="noStrike" kern="1200" cap="none" spc="0" normalizeH="0" baseline="0" noProof="0" smtClean="0">
                <a:ln>
                  <a:noFill/>
                </a:ln>
                <a:solidFill>
                  <a:prstClr val="white"/>
                </a:solidFill>
                <a:effectLst/>
                <a:uLnTx/>
                <a:uFillTx/>
                <a:latin typeface="Century Gothic" panose="020B0502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5</a:t>
            </a:fld>
            <a:endParaRPr kumimoji="0" lang="en-US" sz="2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pic>
        <p:nvPicPr>
          <p:cNvPr id="4" name="Online Media 3" title="trauma sexual harassment and sexual violence pt 2">
            <a:hlinkClick r:id="" action="ppaction://media"/>
            <a:extLst>
              <a:ext uri="{FF2B5EF4-FFF2-40B4-BE49-F238E27FC236}">
                <a16:creationId xmlns:a16="http://schemas.microsoft.com/office/drawing/2014/main" id="{235473BE-0554-30AD-F83B-0C84D16F54F7}"/>
              </a:ext>
            </a:extLst>
          </p:cNvPr>
          <p:cNvPicPr>
            <a:picLocks noRot="1" noChangeAspect="1"/>
          </p:cNvPicPr>
          <p:nvPr>
            <a:videoFile r:link="rId1"/>
          </p:nvPr>
        </p:nvPicPr>
        <p:blipFill>
          <a:blip r:embed="rId3"/>
          <a:stretch>
            <a:fillRect/>
          </a:stretch>
        </p:blipFill>
        <p:spPr>
          <a:xfrm>
            <a:off x="8497046" y="3359150"/>
            <a:ext cx="2540000" cy="1905000"/>
          </a:xfrm>
          <a:prstGeom prst="rect">
            <a:avLst/>
          </a:prstGeom>
        </p:spPr>
      </p:pic>
    </p:spTree>
    <p:extLst>
      <p:ext uri="{BB962C8B-B14F-4D97-AF65-F5344CB8AC3E}">
        <p14:creationId xmlns:p14="http://schemas.microsoft.com/office/powerpoint/2010/main" val="203757050"/>
      </p:ext>
    </p:extLst>
  </p:cSld>
  <p:clrMapOvr>
    <a:masterClrMapping/>
  </p:clrMapOvr>
  <mc:AlternateContent xmlns:mc="http://schemas.openxmlformats.org/markup-compatibility/2006" xmlns:p14="http://schemas.microsoft.com/office/powerpoint/2010/main">
    <mc:Choice Requires="p14">
      <p:transition spd="slow" p14:dur="2000" advTm="57177"/>
    </mc:Choice>
    <mc:Fallback xmlns="">
      <p:transition spd="slow" advTm="5717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9551C6AA3F1FB48A22E78D50B162E5A" ma:contentTypeVersion="8" ma:contentTypeDescription="Create a new document." ma:contentTypeScope="" ma:versionID="d24482b62be2e1a8d4f146be6c2d094f">
  <xsd:schema xmlns:xsd="http://www.w3.org/2001/XMLSchema" xmlns:xs="http://www.w3.org/2001/XMLSchema" xmlns:p="http://schemas.microsoft.com/office/2006/metadata/properties" xmlns:ns2="155bbaf9-3613-43e5-bb47-a14b0ef4f6d8" xmlns:ns3="ace07e12-53be-4380-a752-febff906d8c1" targetNamespace="http://schemas.microsoft.com/office/2006/metadata/properties" ma:root="true" ma:fieldsID="36096151c5a773b22839c58d2d82dda7" ns2:_="" ns3:_="">
    <xsd:import namespace="155bbaf9-3613-43e5-bb47-a14b0ef4f6d8"/>
    <xsd:import namespace="ace07e12-53be-4380-a752-febff906d8c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5bbaf9-3613-43e5-bb47-a14b0ef4f6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ce07e12-53be-4380-a752-febff906d8c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2B3CD47-9501-4837-8403-860925E68CB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55bbaf9-3613-43e5-bb47-a14b0ef4f6d8"/>
    <ds:schemaRef ds:uri="ace07e12-53be-4380-a752-febff906d8c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80E9036-5705-43F7-90C2-AA2AF3DEBBAC}">
  <ds:schemaRefs>
    <ds:schemaRef ds:uri="http://schemas.microsoft.com/sharepoint/v3/contenttype/forms"/>
  </ds:schemaRefs>
</ds:datastoreItem>
</file>

<file path=customXml/itemProps3.xml><?xml version="1.0" encoding="utf-8"?>
<ds:datastoreItem xmlns:ds="http://schemas.openxmlformats.org/officeDocument/2006/customXml" ds:itemID="{4EA20D11-A2F4-4891-AA89-A46D52D59952}">
  <ds:schemaRefs>
    <ds:schemaRef ds:uri="155bbaf9-3613-43e5-bb47-a14b0ef4f6d8"/>
    <ds:schemaRef ds:uri="http://schemas.openxmlformats.org/package/2006/metadata/core-properties"/>
    <ds:schemaRef ds:uri="ace07e12-53be-4380-a752-febff906d8c1"/>
    <ds:schemaRef ds:uri="http://purl.org/dc/elements/1.1/"/>
    <ds:schemaRef ds:uri="http://purl.org/dc/dcmitype/"/>
    <ds:schemaRef ds:uri="http://schemas.microsoft.com/office/2006/documentManagement/types"/>
    <ds:schemaRef ds:uri="http://purl.org/dc/terms/"/>
    <ds:schemaRef ds:uri="http://www.w3.org/XML/1998/namespace"/>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96</TotalTime>
  <Words>470</Words>
  <Application>Microsoft Office PowerPoint</Application>
  <PresentationFormat>Widescreen</PresentationFormat>
  <Paragraphs>31</Paragraphs>
  <Slides>5</Slides>
  <Notes>1</Notes>
  <HiddenSlides>0</HiddenSlides>
  <MMClips>4</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vt:i4>
      </vt:variant>
    </vt:vector>
  </HeadingPairs>
  <TitlesOfParts>
    <vt:vector size="12" baseType="lpstr">
      <vt:lpstr>Arial</vt:lpstr>
      <vt:lpstr>Calibri</vt:lpstr>
      <vt:lpstr>Calibri Light</vt:lpstr>
      <vt:lpstr>Century Gothic</vt:lpstr>
      <vt:lpstr>Wingdings 3</vt:lpstr>
      <vt:lpstr>Office Theme</vt:lpstr>
      <vt:lpstr>Ion Boardroom</vt:lpstr>
      <vt:lpstr> Session 5:  Trauma Informed Practice</vt:lpstr>
      <vt:lpstr>What is 'Trauma Informed' Practice?</vt:lpstr>
      <vt:lpstr>What are ACEs?</vt:lpstr>
      <vt:lpstr>Trauma, Sexual Harassment, and Sexual Violence </vt:lpstr>
      <vt:lpstr>Trauma, Sexual Harassment, and Sexual Violence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Trauma Informed Practice</dc:title>
  <dc:creator>Siobhan Tyson</dc:creator>
  <cp:lastModifiedBy>Andy Bignell</cp:lastModifiedBy>
  <cp:revision>18</cp:revision>
  <dcterms:created xsi:type="dcterms:W3CDTF">2022-04-11T13:12:55Z</dcterms:created>
  <dcterms:modified xsi:type="dcterms:W3CDTF">2022-06-28T10:04:00Z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0x01010059551C6AA3F1FB48A22E78D50B162E5A</vt:lpwstr>
  </property>
</Properties>
</file>